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37"/>
  </p:notesMasterIdLst>
  <p:sldIdLst>
    <p:sldId id="447" r:id="rId2"/>
    <p:sldId id="657" r:id="rId3"/>
    <p:sldId id="630" r:id="rId4"/>
    <p:sldId id="647" r:id="rId5"/>
    <p:sldId id="646" r:id="rId6"/>
    <p:sldId id="606" r:id="rId7"/>
    <p:sldId id="661" r:id="rId8"/>
    <p:sldId id="660" r:id="rId9"/>
    <p:sldId id="649" r:id="rId10"/>
    <p:sldId id="655" r:id="rId11"/>
    <p:sldId id="659" r:id="rId12"/>
    <p:sldId id="663" r:id="rId13"/>
    <p:sldId id="632" r:id="rId14"/>
    <p:sldId id="522" r:id="rId15"/>
    <p:sldId id="658" r:id="rId16"/>
    <p:sldId id="454" r:id="rId17"/>
    <p:sldId id="623" r:id="rId18"/>
    <p:sldId id="648" r:id="rId19"/>
    <p:sldId id="645" r:id="rId20"/>
    <p:sldId id="652" r:id="rId21"/>
    <p:sldId id="650" r:id="rId22"/>
    <p:sldId id="633" r:id="rId23"/>
    <p:sldId id="651" r:id="rId24"/>
    <p:sldId id="653" r:id="rId25"/>
    <p:sldId id="608" r:id="rId26"/>
    <p:sldId id="644" r:id="rId27"/>
    <p:sldId id="629" r:id="rId28"/>
    <p:sldId id="654" r:id="rId29"/>
    <p:sldId id="656" r:id="rId30"/>
    <p:sldId id="628" r:id="rId31"/>
    <p:sldId id="634" r:id="rId32"/>
    <p:sldId id="627" r:id="rId33"/>
    <p:sldId id="568" r:id="rId34"/>
    <p:sldId id="664" r:id="rId35"/>
    <p:sldId id="665" r:id="rId36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x" initials="y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FC79"/>
    <a:srgbClr val="DDE2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5526" autoAdjust="0"/>
    <p:restoredTop sz="90383" autoAdjust="0"/>
  </p:normalViewPr>
  <p:slideViewPr>
    <p:cSldViewPr snapToGrid="0">
      <p:cViewPr varScale="1">
        <p:scale>
          <a:sx n="215" d="100"/>
          <a:sy n="215" d="100"/>
        </p:scale>
        <p:origin x="200" y="4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60" d="100"/>
        <a:sy n="160" d="100"/>
      </p:scale>
      <p:origin x="0" y="-208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media/image1.jpg>
</file>

<file path=ppt/media/image10.tiff>
</file>

<file path=ppt/media/image12.jpg>
</file>

<file path=ppt/media/image13.jp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25.tiff>
</file>

<file path=ppt/media/image26.png>
</file>

<file path=ppt/media/image3.jpg>
</file>

<file path=ppt/media/image31.png>
</file>

<file path=ppt/media/image34.jpeg>
</file>

<file path=ppt/media/image36.png>
</file>

<file path=ppt/media/image37.png>
</file>

<file path=ppt/media/image38.png>
</file>

<file path=ppt/media/image39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291833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32248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94683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882088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548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74053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86275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3354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01084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83041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380939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4848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08376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027224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27447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52326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34980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2083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5816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682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2383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049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3585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91850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nl-NL" dirty="0"/>
              <a:t>ROB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3829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5C8CF43-34E3-2B49-9463-1206C056640D}" type="datetimeFigureOut">
              <a:rPr lang="en-US" smtClean="0"/>
              <a:pPr/>
              <a:t>3/26/20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C42D56C2-161A-804B-8755-F057017FBB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479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D5C8CF43-34E3-2B49-9463-1206C056640D}" type="datetimeFigureOut">
              <a:rPr lang="en-US" smtClean="0"/>
              <a:pPr/>
              <a:t>3/26/20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2D56C2-161A-804B-8755-F057017FBBA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27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 P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69193"/>
            <a:ext cx="4866908" cy="2056717"/>
          </a:xfrm>
        </p:spPr>
        <p:txBody>
          <a:bodyPr/>
          <a:lstStyle>
            <a:lvl1pPr>
              <a:lnSpc>
                <a:spcPct val="90000"/>
              </a:lnSpc>
              <a:defRPr sz="4950" kern="100" cap="all" spc="-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</a:t>
            </a:r>
            <a:r>
              <a:rPr lang="en-US" dirty="0" err="1"/>
              <a:t>slidedoc</a:t>
            </a:r>
            <a:r>
              <a:rPr lang="en-US" dirty="0"/>
              <a:t> title</a:t>
            </a:r>
          </a:p>
        </p:txBody>
      </p:sp>
      <p:sp>
        <p:nvSpPr>
          <p:cNvPr id="60" name="Text Placeholder 59"/>
          <p:cNvSpPr>
            <a:spLocks noGrp="1"/>
          </p:cNvSpPr>
          <p:nvPr>
            <p:ph type="body" sz="quarter" idx="10"/>
          </p:nvPr>
        </p:nvSpPr>
        <p:spPr>
          <a:xfrm>
            <a:off x="457201" y="2622545"/>
            <a:ext cx="1497013" cy="1884363"/>
          </a:xfrm>
        </p:spPr>
        <p:txBody>
          <a:bodyPr anchor="b"/>
          <a:lstStyle>
            <a:lvl1pPr>
              <a:lnSpc>
                <a:spcPct val="100000"/>
              </a:lnSpc>
              <a:defRPr sz="975">
                <a:solidFill>
                  <a:schemeClr val="tx2"/>
                </a:solidFill>
              </a:defRPr>
            </a:lvl1pPr>
            <a:lvl2pPr>
              <a:defRPr b="1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2" name="Straight Connector 61"/>
          <p:cNvCxnSpPr/>
          <p:nvPr userDrawn="1"/>
        </p:nvCxnSpPr>
        <p:spPr>
          <a:xfrm flipV="1">
            <a:off x="6670623" y="4768824"/>
            <a:ext cx="2016361" cy="13038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59"/>
          <p:cNvSpPr>
            <a:spLocks noGrp="1"/>
          </p:cNvSpPr>
          <p:nvPr>
            <p:ph type="body" sz="quarter" idx="11"/>
          </p:nvPr>
        </p:nvSpPr>
        <p:spPr>
          <a:xfrm>
            <a:off x="5509345" y="3886199"/>
            <a:ext cx="1497013" cy="766763"/>
          </a:xfrm>
        </p:spPr>
        <p:txBody>
          <a:bodyPr anchor="b"/>
          <a:lstStyle>
            <a:lvl1pPr algn="r">
              <a:lnSpc>
                <a:spcPct val="100000"/>
              </a:lnSpc>
              <a:defRPr sz="975" b="1">
                <a:solidFill>
                  <a:schemeClr val="bg1"/>
                </a:solidFill>
              </a:defRPr>
            </a:lvl1pPr>
            <a:lvl2pPr>
              <a:defRPr b="1"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4" name="Text Placeholder 59"/>
          <p:cNvSpPr>
            <a:spLocks noGrp="1"/>
          </p:cNvSpPr>
          <p:nvPr>
            <p:ph type="body" sz="quarter" idx="12"/>
          </p:nvPr>
        </p:nvSpPr>
        <p:spPr>
          <a:xfrm>
            <a:off x="7189788" y="3886199"/>
            <a:ext cx="1497013" cy="766763"/>
          </a:xfrm>
        </p:spPr>
        <p:txBody>
          <a:bodyPr anchor="b"/>
          <a:lstStyle>
            <a:lvl1pPr algn="r">
              <a:lnSpc>
                <a:spcPct val="100000"/>
              </a:lnSpc>
              <a:defRPr sz="975" b="1">
                <a:solidFill>
                  <a:schemeClr val="bg1"/>
                </a:solidFill>
              </a:defRPr>
            </a:lvl1pPr>
            <a:lvl2pPr>
              <a:defRPr b="1"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43153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3/26/20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8371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5" r:id="rId2"/>
    <p:sldLayoutId id="2147483656" r:id="rId3"/>
    <p:sldLayoutId id="2147483659" r:id="rId4"/>
    <p:sldLayoutId id="2147483660" r:id="rId5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5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s://www.taylorfrancis.com/books/e/9781315718569/chapters/10.4324%2F9781315718569-19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://f-wg.de/en/2017/02/dreyfus-model-of-skill-acquisition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hyperlink" Target="https://library.educause.edu/resources/2020/3/2020-educause-horizon-report-teaching-and-learning-edition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5.emf"/><Relationship Id="rId4" Type="http://schemas.openxmlformats.org/officeDocument/2006/relationships/image" Target="../media/image3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3" Type="http://schemas.openxmlformats.org/officeDocument/2006/relationships/hyperlink" Target="http://creativecommons.org/licenses/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hyperlink" Target="http://empoweringthenatives.edublogs.org/2012/03/15/creative-commons-licenses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y.educause.edu/resources/2020/3/2020-educause-horizon-report-teaching-and-learning-edition" TargetMode="External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0.tiff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emf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://sites.psu.edu/informationliteracybadges/wp-content/uploads/sites/13774/2014/07/L3_System_Overview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689154" y="1023213"/>
            <a:ext cx="3829987" cy="3987613"/>
          </a:xfrm>
        </p:spPr>
        <p:txBody>
          <a:bodyPr/>
          <a:lstStyle/>
          <a:p>
            <a:pPr algn="ctr"/>
            <a: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  <a:t>Preparing </a:t>
            </a:r>
            <a:b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</a:br>
            <a: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  <a:t>Open Educational Pathways </a:t>
            </a:r>
            <a:b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</a:br>
            <a:b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</a:br>
            <a: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  <a:t>for </a:t>
            </a:r>
            <a:b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</a:br>
            <a:b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</a:br>
            <a: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  <a:t>the Next Generation </a:t>
            </a:r>
            <a:b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</a:br>
            <a:r>
              <a:rPr lang="en-US" sz="3200" b="0" cap="none" dirty="0">
                <a:latin typeface="Century Gothic" charset="0"/>
                <a:ea typeface="Century Gothic" charset="0"/>
                <a:cs typeface="Century Gothic" charset="0"/>
              </a:rPr>
              <a:t>of Learners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612538" y="3699369"/>
            <a:ext cx="2269136" cy="1022547"/>
          </a:xfrm>
        </p:spPr>
        <p:txBody>
          <a:bodyPr/>
          <a:lstStyle/>
          <a:p>
            <a:r>
              <a:rPr lang="en-US" sz="1800" dirty="0"/>
              <a:t>Creating—10</a:t>
            </a:r>
          </a:p>
          <a:p>
            <a:r>
              <a:rPr lang="en-US" sz="1800" dirty="0"/>
              <a:t>Digital Badges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822" y="0"/>
            <a:ext cx="2531462" cy="5143500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595757" cy="5143500"/>
          </a:xfrm>
          <a:prstGeom prst="rect">
            <a:avLst/>
          </a:prstGeom>
          <a:noFill/>
        </p:spPr>
      </p:pic>
      <p:sp>
        <p:nvSpPr>
          <p:cNvPr id="6" name="Title 4"/>
          <p:cNvSpPr txBox="1">
            <a:spLocks/>
          </p:cNvSpPr>
          <p:nvPr/>
        </p:nvSpPr>
        <p:spPr>
          <a:xfrm>
            <a:off x="2991162" y="0"/>
            <a:ext cx="3161675" cy="102321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4950" b="1" i="0" u="none" strike="noStrike" kern="100" cap="all" spc="-150" baseline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pPr algn="ctr"/>
            <a:r>
              <a:rPr lang="en-US" sz="2800" b="0" dirty="0">
                <a:solidFill>
                  <a:schemeClr val="accent2">
                    <a:lumMod val="40000"/>
                    <a:lumOff val="6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Creating-010 Digital Badges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6BD94D85-B92D-2443-8811-74A40291A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8CC3D0-4E81-8741-A469-7E453B829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160" y="0"/>
            <a:ext cx="6583680" cy="51435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AB388E0-4814-4B41-8627-72D9455319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35026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AAB388E0-4814-4B41-8627-72D9455319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  <p:pic>
        <p:nvPicPr>
          <p:cNvPr id="5" name="How badges can be used to create Learning Map.mp4" descr="How badges can be used to create Learning Map.mp4">
            <a:hlinkClick r:id="" action="ppaction://media"/>
            <a:extLst>
              <a:ext uri="{FF2B5EF4-FFF2-40B4-BE49-F238E27FC236}">
                <a16:creationId xmlns:a16="http://schemas.microsoft.com/office/drawing/2014/main" id="{F7F47C07-ED5F-BB42-91B6-7F1024A9D2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310691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48DA9CE-8E14-624B-A71B-65BDE06752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  <p:pic>
        <p:nvPicPr>
          <p:cNvPr id="2" name="Getting Started with Open Badges and Badgr in Canvas" descr="Getting Started with Open Badges and Badgr in Canvas">
            <a:hlinkClick r:id="" action="ppaction://media"/>
            <a:extLst>
              <a:ext uri="{FF2B5EF4-FFF2-40B4-BE49-F238E27FC236}">
                <a16:creationId xmlns:a16="http://schemas.microsoft.com/office/drawing/2014/main" id="{5C1E438B-0AE1-5247-9832-BF4CD6C411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175" y="158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14072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2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8"/>
          <p:cNvSpPr>
            <a:spLocks noGrp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91440" rIns="91440" bIns="91440" rtlCol="0">
            <a:noAutofit/>
          </a:bodyPr>
          <a:lstStyle>
            <a:lvl1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buNone/>
            </a:pPr>
            <a:endParaRPr lang="en-US" sz="800" dirty="0"/>
          </a:p>
          <a:p>
            <a:pPr marL="0" lvl="2" indent="0" algn="ctr">
              <a:buNone/>
            </a:pPr>
            <a:endParaRPr lang="en-US" sz="7200" dirty="0"/>
          </a:p>
          <a:p>
            <a:pPr marL="0" lvl="2" indent="0" algn="ctr">
              <a:buNone/>
            </a:pPr>
            <a:r>
              <a:rPr lang="en-US" sz="7200" dirty="0"/>
              <a:t>Hypothesis</a:t>
            </a:r>
            <a:endParaRPr lang="en-US" sz="5400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B192F0C8-554C-6840-9C62-E70D144FD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818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131164" y="86194"/>
            <a:ext cx="8881672" cy="49355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91425" tIns="91425" rIns="91425" bIns="91425" anchor="b" anchorCtr="0">
            <a:noAutofit/>
          </a:bodyPr>
          <a:lstStyle/>
          <a:p>
            <a:pPr algn="ctr"/>
            <a:r>
              <a:rPr lang="en-US" sz="4000" b="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Digital Badges</a:t>
            </a:r>
            <a:br>
              <a:rPr lang="en-US" sz="4000" b="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</a:br>
            <a:br>
              <a:rPr lang="en-US" b="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</a:br>
            <a:r>
              <a:rPr lang="en-US" b="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By means of </a:t>
            </a:r>
            <a:r>
              <a:rPr lang="en-US" b="0" i="1" dirty="0">
                <a:solidFill>
                  <a:srgbClr val="FF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Open Badges</a:t>
            </a:r>
            <a:r>
              <a:rPr lang="en-US" b="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, learners can navigate </a:t>
            </a:r>
            <a:r>
              <a:rPr lang="en-US" b="0" dirty="0">
                <a:solidFill>
                  <a:srgbClr val="00206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educational pathways </a:t>
            </a:r>
            <a:r>
              <a:rPr lang="en-US" b="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and stack badges in </a:t>
            </a:r>
            <a:r>
              <a:rPr lang="en-US" b="0" dirty="0">
                <a:solidFill>
                  <a:srgbClr val="FF000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so-called digital backpacks </a:t>
            </a:r>
            <a:r>
              <a:rPr lang="en-US" b="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to earn certifiable competencies, indicating </a:t>
            </a:r>
            <a:r>
              <a:rPr lang="en-US" b="0" dirty="0">
                <a:solidFill>
                  <a:srgbClr val="002060"/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progressive learning achievement</a:t>
            </a:r>
            <a:r>
              <a:rPr lang="en-US" b="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. </a:t>
            </a:r>
            <a:br>
              <a:rPr lang="en-US" b="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</a:br>
            <a:endParaRPr lang="en-US" sz="2000" b="0" dirty="0">
              <a:solidFill>
                <a:schemeClr val="accent4">
                  <a:lumMod val="75000"/>
                </a:schemeClr>
              </a:solidFill>
              <a:latin typeface="Century Gothic" panose="020B0502020202020204" pitchFamily="34" charset="0"/>
              <a:sym typeface="Wingdings" panose="05000000000000000000" pitchFamily="2" charset="2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9B65A3F-34C6-8144-8BC3-F1B0358999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337722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AAB388E0-4814-4B41-8627-72D945531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  <p:pic>
        <p:nvPicPr>
          <p:cNvPr id="4" name="Picture 3" descr="A screenshot of text&#10;&#10;Description automatically generated">
            <a:extLst>
              <a:ext uri="{FF2B5EF4-FFF2-40B4-BE49-F238E27FC236}">
                <a16:creationId xmlns:a16="http://schemas.microsoft.com/office/drawing/2014/main" id="{CC0FA165-2BB5-BE4F-B231-6CC6C8CA48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2510" y="0"/>
            <a:ext cx="363898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35523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8"/>
          <p:cNvSpPr>
            <a:spLocks noGrp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91440" rIns="91440" bIns="91440" rtlCol="0">
            <a:noAutofit/>
          </a:bodyPr>
          <a:lstStyle>
            <a:lvl1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buNone/>
            </a:pPr>
            <a:endParaRPr lang="en-US" sz="900" dirty="0"/>
          </a:p>
          <a:p>
            <a:pPr marL="0" lvl="2" indent="0" algn="ctr">
              <a:buNone/>
            </a:pPr>
            <a:endParaRPr lang="en-US" sz="900" dirty="0"/>
          </a:p>
          <a:p>
            <a:pPr marL="0" lvl="2" indent="0" algn="ctr">
              <a:buNone/>
            </a:pPr>
            <a:r>
              <a:rPr lang="en-US" sz="7200" dirty="0"/>
              <a:t>What kind of </a:t>
            </a:r>
          </a:p>
          <a:p>
            <a:pPr marL="0" lvl="2" indent="0" algn="ctr">
              <a:buNone/>
            </a:pPr>
            <a:r>
              <a:rPr lang="en-US" sz="72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Digital Badges</a:t>
            </a:r>
          </a:p>
          <a:p>
            <a:pPr marL="0" lvl="2" indent="0" algn="ctr">
              <a:buNone/>
            </a:pPr>
            <a:r>
              <a:rPr lang="en-US" sz="7200" dirty="0"/>
              <a:t>are you using?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4DF1DC3-1520-554F-B2BE-B121B460FE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044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F52640-5D6E-C24D-AADC-F83AEB742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40" y="339852"/>
            <a:ext cx="2917444" cy="43761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B0E5E7A-2162-054A-BCAF-8709B71F69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00" b="23387"/>
          <a:stretch/>
        </p:blipFill>
        <p:spPr>
          <a:xfrm>
            <a:off x="4112526" y="339852"/>
            <a:ext cx="3172194" cy="31404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90F27A-C13C-1544-976D-15080243057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462" b="61805"/>
          <a:stretch/>
        </p:blipFill>
        <p:spPr>
          <a:xfrm>
            <a:off x="4006019" y="3602736"/>
            <a:ext cx="3552204" cy="94432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E5A95C2-778E-0A4D-80A1-6A3842223F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47411"/>
      </p:ext>
    </p:extLst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FCB8E1-373F-F74C-BB68-EE0EF0EC5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" y="277530"/>
            <a:ext cx="6551072" cy="403081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99DB388-7E07-F743-BE57-E43F8D42D986}"/>
              </a:ext>
            </a:extLst>
          </p:cNvPr>
          <p:cNvSpPr/>
          <p:nvPr/>
        </p:nvSpPr>
        <p:spPr>
          <a:xfrm>
            <a:off x="920496" y="4308347"/>
            <a:ext cx="3493008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https://www.taylorfrancis.com/books/e/9781315718569/chapters/10.4324%2F9781315718569-19</a:t>
            </a:r>
            <a:endParaRPr lang="en-GB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07554A6-9A94-B442-8B59-CE96066FAA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8349"/>
      </p:ext>
    </p:extLst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8"/>
          <p:cNvSpPr>
            <a:spLocks noGrp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91440" rIns="91440" bIns="91440" rtlCol="0">
            <a:noAutofit/>
          </a:bodyPr>
          <a:lstStyle>
            <a:lvl1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buNone/>
            </a:pPr>
            <a:endParaRPr lang="en-US" sz="800" dirty="0"/>
          </a:p>
          <a:p>
            <a:pPr marL="0" lvl="2" indent="0" algn="ctr">
              <a:buNone/>
            </a:pPr>
            <a:r>
              <a:rPr lang="en-US" sz="6600" i="0" dirty="0"/>
              <a:t>Requirement </a:t>
            </a:r>
          </a:p>
          <a:p>
            <a:pPr marL="0" lvl="2" indent="0" algn="ctr">
              <a:buNone/>
            </a:pPr>
            <a:r>
              <a:rPr lang="en-US" sz="6600" i="0" dirty="0"/>
              <a:t>Analysis</a:t>
            </a: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</a:p>
          <a:p>
            <a:pPr marL="0" lvl="2" indent="0" algn="ctr">
              <a:buNone/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What do you need to </a:t>
            </a:r>
          </a:p>
          <a:p>
            <a:pPr marL="0" lvl="2" indent="0" algn="ctr">
              <a:buNone/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Issue Digital Badges? 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EA68CDE-6A7A-DE42-902D-E2EEE9984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99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dges.mp4" descr="Badges.mp4">
            <a:hlinkClick r:id="" action="ppaction://media"/>
            <a:extLst>
              <a:ext uri="{FF2B5EF4-FFF2-40B4-BE49-F238E27FC236}">
                <a16:creationId xmlns:a16="http://schemas.microsoft.com/office/drawing/2014/main" id="{913FCC92-A67E-A14B-B921-65649D20D9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0"/>
            <a:ext cx="9129713" cy="51435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E8D6D8C9-7E81-794F-A17A-310ABE8293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3780" y="116781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82339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EEA0C8-D24F-0047-8911-32E622917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58" y="0"/>
            <a:ext cx="4311463" cy="51435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443E79BA-6B1C-8145-B5F3-5EAE51653E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3380" y="1652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13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F3E8D7-0A1F-3441-92F1-9696AA24B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B607793B-1999-9A4F-B667-39F018B654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541869"/>
      </p:ext>
    </p:extLst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CA2F97-2FC6-7D4C-97E5-1AED93C0C2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2BE39E1-407C-8E44-B733-F2D3094ACF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175760"/>
      </p:ext>
    </p:extLst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16036C-AB89-8241-B707-9C9EF0BBC7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5" t="4504" r="4752" b="4834"/>
          <a:stretch/>
        </p:blipFill>
        <p:spPr>
          <a:xfrm>
            <a:off x="713231" y="29138"/>
            <a:ext cx="7418833" cy="50852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A0CB1FB-67FA-344B-9C8B-810DD9CE662E}"/>
              </a:ext>
            </a:extLst>
          </p:cNvPr>
          <p:cNvSpPr/>
          <p:nvPr/>
        </p:nvSpPr>
        <p:spPr>
          <a:xfrm>
            <a:off x="4224528" y="4297436"/>
            <a:ext cx="4840224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http://f-wg.de/en/2017/02/dreyfus-model-of-skill-acquisition/</a:t>
            </a:r>
            <a:endParaRPr lang="en-GB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B4C3BD4-E2DF-B643-B1A3-BCEEA5E158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689542"/>
      </p:ext>
    </p:extLst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text&#10;&#10;Description automatically generated">
            <a:extLst>
              <a:ext uri="{FF2B5EF4-FFF2-40B4-BE49-F238E27FC236}">
                <a16:creationId xmlns:a16="http://schemas.microsoft.com/office/drawing/2014/main" id="{32E7FD48-DFBF-5843-9EFE-CCD09BE7E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853" y="391480"/>
            <a:ext cx="6358220" cy="4546127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0A235EC9-B26F-8F4F-9014-DCE947E3F5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032472"/>
      </p:ext>
    </p:extLst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8"/>
          <p:cNvSpPr>
            <a:spLocks noGrp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91440" rIns="91440" bIns="91440" rtlCol="0">
            <a:noAutofit/>
          </a:bodyPr>
          <a:lstStyle>
            <a:lvl1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buNone/>
            </a:pPr>
            <a:endParaRPr lang="en-US" sz="800" dirty="0"/>
          </a:p>
          <a:p>
            <a:pPr marL="0" lvl="2" indent="0" algn="ctr">
              <a:buNone/>
            </a:pPr>
            <a:r>
              <a:rPr lang="en-US" sz="6600" i="0" dirty="0"/>
              <a:t>Meta Analysis</a:t>
            </a: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 </a:t>
            </a:r>
          </a:p>
          <a:p>
            <a:pPr marL="0" lvl="2" indent="0" algn="ctr">
              <a:buNone/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What does the literature say</a:t>
            </a:r>
          </a:p>
          <a:p>
            <a:pPr marL="0" lvl="2" indent="0" algn="ctr">
              <a:buNone/>
            </a:pPr>
            <a:r>
              <a:rPr lang="en-US" sz="4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About Digital Badges?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97BCEE0-1691-314F-B54A-D5545C374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451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4" name="Picture 603">
            <a:extLst>
              <a:ext uri="{FF2B5EF4-FFF2-40B4-BE49-F238E27FC236}">
                <a16:creationId xmlns:a16="http://schemas.microsoft.com/office/drawing/2014/main" id="{20654FA1-11B0-7A46-81A4-8868A54C7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89" y="38605"/>
            <a:ext cx="3974611" cy="5143614"/>
          </a:xfrm>
          <a:prstGeom prst="rect">
            <a:avLst/>
          </a:prstGeom>
        </p:spPr>
      </p:pic>
      <p:pic>
        <p:nvPicPr>
          <p:cNvPr id="606" name="Picture 605">
            <a:extLst>
              <a:ext uri="{FF2B5EF4-FFF2-40B4-BE49-F238E27FC236}">
                <a16:creationId xmlns:a16="http://schemas.microsoft.com/office/drawing/2014/main" id="{32EC3B09-9E7E-FE4C-8347-6B71F539A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166" y="284615"/>
            <a:ext cx="3703121" cy="4792274"/>
          </a:xfrm>
          <a:prstGeom prst="rect">
            <a:avLst/>
          </a:prstGeom>
        </p:spPr>
      </p:pic>
      <p:pic>
        <p:nvPicPr>
          <p:cNvPr id="607" name="Graphic 606">
            <a:extLst>
              <a:ext uri="{FF2B5EF4-FFF2-40B4-BE49-F238E27FC236}">
                <a16:creationId xmlns:a16="http://schemas.microsoft.com/office/drawing/2014/main" id="{BA9AA71F-CD93-8640-AE76-32AE92CA0D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3701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2CEACA-995C-4C4D-9C7B-51E335921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670" y="0"/>
            <a:ext cx="3634659" cy="514350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D7B6DEE3-CCB7-E141-8205-B59DDDAD9E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824616"/>
      </p:ext>
    </p:extLst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A82664-6D66-054E-82E2-19D3C8C35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38" y="0"/>
            <a:ext cx="3974523" cy="51435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C48DA9CE-8E14-624B-A71B-65BDE06752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237460"/>
      </p:ext>
    </p:extLst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E5C584-23FA-AD4D-9111-2CF45E180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95" y="0"/>
            <a:ext cx="3638980" cy="5143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DAF114-52B9-5C44-B068-6EB9680FAC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5253" y="0"/>
            <a:ext cx="3634659" cy="51435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F0AC3438-C841-D446-99B6-F51070359C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70981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8599" y="555132"/>
            <a:ext cx="8869679" cy="30469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endParaRPr lang="nl-NL" sz="3200" dirty="0">
              <a:solidFill>
                <a:schemeClr val="accent4">
                  <a:lumMod val="75000"/>
                </a:schemeClr>
              </a:solidFill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27013">
              <a:tabLst>
                <a:tab pos="8308975" algn="l"/>
              </a:tabLst>
            </a:pP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Digital </a:t>
            </a: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technology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is </a:t>
            </a:r>
            <a:r>
              <a:rPr lang="nl-NL" sz="3200" i="1" dirty="0" err="1">
                <a:solidFill>
                  <a:schemeClr val="accent6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disrupting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</a:t>
            </a: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education</a:t>
            </a:r>
            <a:endParaRPr lang="nl-NL" sz="3200" dirty="0">
              <a:solidFill>
                <a:schemeClr val="accent4">
                  <a:lumMod val="75000"/>
                </a:schemeClr>
              </a:solidFill>
              <a:latin typeface="Century Gothic" panose="020B0502020202020204" pitchFamily="34" charset="0"/>
              <a:sym typeface="Wingdings" panose="05000000000000000000" pitchFamily="2" charset="2"/>
            </a:endParaRPr>
          </a:p>
          <a:p>
            <a:pPr marL="227013">
              <a:tabLst>
                <a:tab pos="8308975" algn="l"/>
              </a:tabLst>
            </a:pP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with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trends like  </a:t>
            </a: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increased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</a:t>
            </a: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use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of </a:t>
            </a: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social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</a:t>
            </a: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recommendations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</a:t>
            </a:r>
            <a:r>
              <a:rPr lang="nl-NL" sz="32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(smart engagement) </a:t>
            </a: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and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</a:t>
            </a: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circumvention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</a:t>
            </a:r>
          </a:p>
          <a:p>
            <a:pPr marL="227013">
              <a:tabLst>
                <a:tab pos="8308975" algn="l"/>
              </a:tabLst>
            </a:pP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of traditional </a:t>
            </a:r>
            <a:r>
              <a:rPr lang="nl-NL" sz="3200" dirty="0" err="1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publishers</a:t>
            </a:r>
            <a:r>
              <a:rPr lang="nl-NL" sz="3200" dirty="0">
                <a:solidFill>
                  <a:schemeClr val="accent4">
                    <a:lumMod val="75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 </a:t>
            </a:r>
            <a:r>
              <a:rPr lang="nl-NL" sz="3200" dirty="0">
                <a:solidFill>
                  <a:schemeClr val="accent6">
                    <a:lumMod val="40000"/>
                    <a:lumOff val="60000"/>
                  </a:schemeClr>
                </a:solidFill>
                <a:latin typeface="Century Gothic" panose="020B0502020202020204" pitchFamily="34" charset="0"/>
                <a:sym typeface="Wingdings" panose="05000000000000000000" pitchFamily="2" charset="2"/>
              </a:rPr>
              <a:t>(open access)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F66D7C-362B-F841-AACC-04D72D2E9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1845" y="3602120"/>
            <a:ext cx="5474970" cy="9601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AF60003-1E3C-604B-8414-6D17E61FD20C}"/>
              </a:ext>
            </a:extLst>
          </p:cNvPr>
          <p:cNvSpPr/>
          <p:nvPr/>
        </p:nvSpPr>
        <p:spPr>
          <a:xfrm>
            <a:off x="3474719" y="4562240"/>
            <a:ext cx="5332095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https://library.educause.edu/resources/2020/3/2020-educause-horizon-report-teaching-and-learning-edition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49514D-7919-DB4B-9B15-078D06D626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599" y="131694"/>
            <a:ext cx="4736465" cy="703966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27849A27-FADE-104A-AE3D-A11C42CEA3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84564" y="31912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13405"/>
      </p:ext>
    </p:extLst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1858D6-9CDB-5646-9B35-3920F527E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195" y="157445"/>
            <a:ext cx="3837251" cy="2158454"/>
          </a:xfrm>
          <a:prstGeom prst="rect">
            <a:avLst/>
          </a:prstGeom>
        </p:spPr>
      </p:pic>
      <p:pic>
        <p:nvPicPr>
          <p:cNvPr id="5" name="Picture 4" descr="A picture containing person, indoor, man, holding&#10;&#10;Description automatically generated">
            <a:extLst>
              <a:ext uri="{FF2B5EF4-FFF2-40B4-BE49-F238E27FC236}">
                <a16:creationId xmlns:a16="http://schemas.microsoft.com/office/drawing/2014/main" id="{991B7054-990F-8545-853E-03A0569F7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6709" y="0"/>
            <a:ext cx="3638980" cy="5143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914711-F04A-6440-A91D-7E0E830260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195" y="2773477"/>
            <a:ext cx="3837251" cy="215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873023"/>
      </p:ext>
    </p:extLst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8"/>
          <p:cNvSpPr>
            <a:spLocks noGrp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91440" rIns="91440" bIns="91440" rtlCol="0">
            <a:noAutofit/>
          </a:bodyPr>
          <a:lstStyle>
            <a:lvl1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 algn="ctr">
              <a:buNone/>
            </a:pPr>
            <a:endParaRPr lang="en-US" sz="800" dirty="0"/>
          </a:p>
          <a:p>
            <a:pPr marL="0" lvl="2" indent="0" algn="ctr">
              <a:buNone/>
            </a:pPr>
            <a:endParaRPr lang="en-US" sz="6600" i="0" dirty="0"/>
          </a:p>
          <a:p>
            <a:pPr marL="0" lvl="2" indent="0" algn="ctr">
              <a:buNone/>
            </a:pPr>
            <a:r>
              <a:rPr lang="en-US" sz="6600" i="0" dirty="0"/>
              <a:t>Measurement</a:t>
            </a:r>
          </a:p>
          <a:p>
            <a:pPr marL="0" lvl="2" indent="0" algn="ctr">
              <a:buNone/>
            </a:pPr>
            <a:r>
              <a:rPr lang="en-US" sz="6600" i="0" dirty="0"/>
              <a:t>Outcome</a:t>
            </a:r>
            <a:endParaRPr lang="en-US" sz="4800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DBAFBA3-B988-FF40-B710-88D0BFA5B2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801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" t="14481" r="47488"/>
          <a:stretch/>
        </p:blipFill>
        <p:spPr>
          <a:xfrm>
            <a:off x="218003" y="372421"/>
            <a:ext cx="4572000" cy="43986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41" t="16228" b="5127"/>
          <a:stretch/>
        </p:blipFill>
        <p:spPr>
          <a:xfrm>
            <a:off x="4917170" y="372421"/>
            <a:ext cx="3917874" cy="404516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D26841E1-967F-5B40-9F4C-FD2BCC3254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34794"/>
      </p:ext>
    </p:extLst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61" name="Text Box 5"/>
          <p:cNvSpPr txBox="1">
            <a:spLocks noChangeArrowheads="1"/>
          </p:cNvSpPr>
          <p:nvPr/>
        </p:nvSpPr>
        <p:spPr bwMode="auto">
          <a:xfrm>
            <a:off x="5030601" y="2016951"/>
            <a:ext cx="2983845" cy="2105192"/>
          </a:xfrm>
          <a:prstGeom prst="rect">
            <a:avLst/>
          </a:prstGeom>
          <a:solidFill>
            <a:schemeClr val="accent4">
              <a:lumMod val="75000"/>
              <a:alpha val="32000"/>
            </a:schemeClr>
          </a:solidFill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indent="-3429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8572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2573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17145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1717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6289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0861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5433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171450">
              <a:lnSpc>
                <a:spcPct val="95000"/>
              </a:lnSpc>
            </a:pPr>
            <a:endParaRPr lang="en-US" sz="1050" b="1" dirty="0">
              <a:solidFill>
                <a:srgbClr val="666666"/>
              </a:solidFill>
              <a:latin typeface="Arial" charset="0"/>
            </a:endParaRPr>
          </a:p>
          <a:p>
            <a:pPr marL="171450">
              <a:lnSpc>
                <a:spcPct val="95000"/>
              </a:lnSpc>
            </a:pPr>
            <a:r>
              <a:rPr lang="en-US" sz="1050" b="1" dirty="0">
                <a:solidFill>
                  <a:srgbClr val="666666"/>
                </a:solidFill>
                <a:latin typeface="Arial" charset="0"/>
              </a:rPr>
              <a:t>This lesson was developed by:</a:t>
            </a:r>
            <a:endParaRPr lang="en-US" sz="1800" dirty="0"/>
          </a:p>
          <a:p>
            <a:pPr marL="171450">
              <a:lnSpc>
                <a:spcPct val="95000"/>
              </a:lnSpc>
            </a:pPr>
            <a:endParaRPr lang="en-US" sz="1050" dirty="0">
              <a:solidFill>
                <a:srgbClr val="666666"/>
              </a:solidFill>
              <a:latin typeface="Arial" charset="0"/>
            </a:endParaRPr>
          </a:p>
          <a:p>
            <a:pPr marL="171450">
              <a:lnSpc>
                <a:spcPct val="95000"/>
              </a:lnSpc>
            </a:pPr>
            <a:r>
              <a:rPr lang="en-US" sz="1050" dirty="0">
                <a:solidFill>
                  <a:srgbClr val="666666"/>
                </a:solidFill>
                <a:latin typeface="Arial" charset="0"/>
              </a:rPr>
              <a:t>Robert Frans van der Willigen</a:t>
            </a:r>
          </a:p>
          <a:p>
            <a:pPr marL="171450">
              <a:lnSpc>
                <a:spcPct val="95000"/>
              </a:lnSpc>
            </a:pPr>
            <a:r>
              <a:rPr lang="en-US" sz="1050" dirty="0">
                <a:solidFill>
                  <a:srgbClr val="666666"/>
                </a:solidFill>
                <a:latin typeface="Arial" charset="0"/>
              </a:rPr>
              <a:t>CMD, Hogeschool Rotterdam</a:t>
            </a:r>
          </a:p>
          <a:p>
            <a:pPr marL="171450">
              <a:lnSpc>
                <a:spcPct val="95000"/>
              </a:lnSpc>
            </a:pPr>
            <a:r>
              <a:rPr lang="en-US" sz="1050" dirty="0">
                <a:solidFill>
                  <a:srgbClr val="666666"/>
                </a:solidFill>
                <a:latin typeface="Arial" charset="0"/>
              </a:rPr>
              <a:t>March 2020</a:t>
            </a:r>
          </a:p>
          <a:p>
            <a:pPr>
              <a:lnSpc>
                <a:spcPct val="95000"/>
              </a:lnSpc>
            </a:pPr>
            <a:endParaRPr lang="en-US" sz="1050" dirty="0">
              <a:solidFill>
                <a:srgbClr val="666666"/>
              </a:solidFill>
              <a:latin typeface="Arial" charset="0"/>
            </a:endParaRPr>
          </a:p>
          <a:p>
            <a:pPr>
              <a:lnSpc>
                <a:spcPct val="95000"/>
              </a:lnSpc>
            </a:pPr>
            <a:endParaRPr lang="en-US" sz="1050" dirty="0">
              <a:solidFill>
                <a:srgbClr val="666666"/>
              </a:solidFill>
              <a:latin typeface="Arial" charset="0"/>
            </a:endParaRPr>
          </a:p>
          <a:p>
            <a:pPr>
              <a:lnSpc>
                <a:spcPct val="95000"/>
              </a:lnSpc>
            </a:pPr>
            <a:endParaRPr lang="en-US" sz="1050" dirty="0">
              <a:solidFill>
                <a:srgbClr val="666666"/>
              </a:solidFill>
              <a:latin typeface="Arial" charset="0"/>
            </a:endParaRPr>
          </a:p>
          <a:p>
            <a:pPr>
              <a:lnSpc>
                <a:spcPct val="95000"/>
              </a:lnSpc>
            </a:pPr>
            <a:endParaRPr lang="en-US" sz="1050" dirty="0">
              <a:solidFill>
                <a:srgbClr val="666666"/>
              </a:solidFill>
              <a:latin typeface="Arial" charset="0"/>
            </a:endParaRPr>
          </a:p>
          <a:p>
            <a:pPr>
              <a:lnSpc>
                <a:spcPct val="95000"/>
              </a:lnSpc>
            </a:pPr>
            <a:endParaRPr lang="en-US" sz="1050" dirty="0">
              <a:solidFill>
                <a:srgbClr val="666666"/>
              </a:solidFill>
              <a:latin typeface="Arial" charset="0"/>
            </a:endParaRPr>
          </a:p>
          <a:p>
            <a:pPr>
              <a:lnSpc>
                <a:spcPct val="95000"/>
              </a:lnSpc>
            </a:pPr>
            <a:endParaRPr lang="en-US" sz="1800" dirty="0"/>
          </a:p>
          <a:p>
            <a:pPr>
              <a:lnSpc>
                <a:spcPct val="95000"/>
              </a:lnSpc>
            </a:pPr>
            <a:endParaRPr lang="en-US" sz="1050" dirty="0">
              <a:solidFill>
                <a:srgbClr val="666666"/>
              </a:solidFill>
              <a:latin typeface="Arial" charset="0"/>
            </a:endParaRPr>
          </a:p>
        </p:txBody>
      </p:sp>
      <p:sp>
        <p:nvSpPr>
          <p:cNvPr id="45062" name="Text Box 6"/>
          <p:cNvSpPr txBox="1">
            <a:spLocks noChangeArrowheads="1"/>
          </p:cNvSpPr>
          <p:nvPr/>
        </p:nvSpPr>
        <p:spPr bwMode="auto">
          <a:xfrm>
            <a:off x="5202723" y="3249088"/>
            <a:ext cx="2617925" cy="609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indent="-3429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8572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2573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17145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1717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6289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0861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5433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666666"/>
                </a:solidFill>
                <a:latin typeface="Arial" charset="0"/>
              </a:rPr>
              <a:t>This lesson is licensed under a Creative Commons Attribution-Share-Alike license. You can change it, transmit it, show it to other people. Just always give credit to RFvdW.</a:t>
            </a:r>
            <a:endParaRPr lang="en-US" sz="900" dirty="0"/>
          </a:p>
        </p:txBody>
      </p:sp>
      <p:sp>
        <p:nvSpPr>
          <p:cNvPr id="45063" name="Text Box 7"/>
          <p:cNvSpPr txBox="1">
            <a:spLocks noChangeArrowheads="1"/>
          </p:cNvSpPr>
          <p:nvPr/>
        </p:nvSpPr>
        <p:spPr bwMode="auto">
          <a:xfrm>
            <a:off x="5202723" y="3047474"/>
            <a:ext cx="2854755" cy="131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indent="-3429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857250" indent="-28575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2573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1714500" indent="-22860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1717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6289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0861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5433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lnSpc>
                <a:spcPct val="95000"/>
              </a:lnSpc>
            </a:pPr>
            <a:r>
              <a:rPr lang="en-US" sz="900" dirty="0">
                <a:solidFill>
                  <a:srgbClr val="666666"/>
                </a:solidFill>
                <a:latin typeface="Arial" charset="0"/>
              </a:rPr>
              <a:t>http://</a:t>
            </a:r>
            <a:r>
              <a:rPr lang="en-US" sz="900" dirty="0" err="1">
                <a:solidFill>
                  <a:srgbClr val="666666"/>
                </a:solidFill>
                <a:latin typeface="Arial" charset="0"/>
              </a:rPr>
              <a:t>creativecommons.org</a:t>
            </a:r>
            <a:r>
              <a:rPr lang="en-US" sz="900" dirty="0">
                <a:solidFill>
                  <a:srgbClr val="666666"/>
                </a:solidFill>
                <a:latin typeface="Arial" charset="0"/>
              </a:rPr>
              <a:t>/licenses/by-</a:t>
            </a:r>
            <a:r>
              <a:rPr lang="en-US" sz="900" dirty="0" err="1">
                <a:solidFill>
                  <a:srgbClr val="666666"/>
                </a:solidFill>
                <a:latin typeface="Arial" charset="0"/>
              </a:rPr>
              <a:t>nc</a:t>
            </a:r>
            <a:r>
              <a:rPr lang="en-US" sz="900" dirty="0">
                <a:solidFill>
                  <a:srgbClr val="666666"/>
                </a:solidFill>
                <a:latin typeface="Arial" charset="0"/>
              </a:rPr>
              <a:t>-</a:t>
            </a:r>
            <a:r>
              <a:rPr lang="en-US" sz="900" dirty="0" err="1">
                <a:solidFill>
                  <a:srgbClr val="666666"/>
                </a:solidFill>
                <a:latin typeface="Arial" charset="0"/>
              </a:rPr>
              <a:t>sa</a:t>
            </a:r>
            <a:r>
              <a:rPr lang="en-US" sz="900" dirty="0">
                <a:solidFill>
                  <a:srgbClr val="666666"/>
                </a:solidFill>
                <a:latin typeface="Arial" charset="0"/>
              </a:rPr>
              <a:t>/3.0/</a:t>
            </a:r>
          </a:p>
        </p:txBody>
      </p:sp>
      <p:pic>
        <p:nvPicPr>
          <p:cNvPr id="8" name="Picture 7"/>
          <p:cNvPicPr/>
          <p:nvPr/>
        </p:nvPicPr>
        <p:blipFill>
          <a:blip r:embed="rId2" cstate="print"/>
          <a:srcRect l="1858" t="50484" r="35570" b="23202"/>
          <a:stretch>
            <a:fillRect/>
          </a:stretch>
        </p:blipFill>
        <p:spPr bwMode="auto">
          <a:xfrm>
            <a:off x="2007079" y="145458"/>
            <a:ext cx="5026329" cy="1729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ctangle 1"/>
          <p:cNvSpPr/>
          <p:nvPr/>
        </p:nvSpPr>
        <p:spPr>
          <a:xfrm>
            <a:off x="4974756" y="4566351"/>
            <a:ext cx="2372765" cy="3993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5000"/>
              </a:lnSpc>
            </a:pPr>
            <a:r>
              <a:rPr lang="en-US" sz="1050" dirty="0">
                <a:solidFill>
                  <a:srgbClr val="666666"/>
                </a:solidFill>
                <a:latin typeface="Arial" charset="0"/>
                <a:hlinkClick r:id="rId3"/>
              </a:rPr>
              <a:t>http://creativecommons.org/licenses/</a:t>
            </a:r>
            <a:endParaRPr lang="en-US" sz="1050" dirty="0">
              <a:solidFill>
                <a:srgbClr val="666666"/>
              </a:solidFill>
              <a:latin typeface="Arial" charset="0"/>
            </a:endParaRPr>
          </a:p>
          <a:p>
            <a:pPr>
              <a:lnSpc>
                <a:spcPct val="95000"/>
              </a:lnSpc>
            </a:pPr>
            <a:endParaRPr lang="en-US" sz="1050" dirty="0">
              <a:solidFill>
                <a:srgbClr val="666666"/>
              </a:solidFill>
              <a:latin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74756" y="4150853"/>
            <a:ext cx="4307096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2">
                    <a:lumMod val="75000"/>
                    <a:lumOff val="25000"/>
                  </a:schemeClr>
                </a:solidFill>
                <a:hlinkClick r:id="rId4"/>
              </a:rPr>
              <a:t>http://empoweringthenatives.edublogs.org/2012/03/15/creative-commons-licenses/</a:t>
            </a:r>
            <a:endParaRPr lang="en-US" sz="1050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endParaRPr lang="en-US" sz="105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7079" y="3047474"/>
            <a:ext cx="1681352" cy="20176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7079" y="1995226"/>
            <a:ext cx="2768956" cy="968791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E759DE79-7AFF-CE42-8D36-0DEEF9A10D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6451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48DA9CE-8E14-624B-A71B-65BDE0675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57740"/>
      </p:ext>
    </p:extLst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C48DA9CE-8E14-624B-A71B-65BDE06752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421170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F60003-1E3C-604B-8414-6D17E61FD20C}"/>
              </a:ext>
            </a:extLst>
          </p:cNvPr>
          <p:cNvSpPr/>
          <p:nvPr/>
        </p:nvSpPr>
        <p:spPr>
          <a:xfrm>
            <a:off x="164593" y="4751439"/>
            <a:ext cx="8642222" cy="30777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https://library.educause.edu/resources/2020/3/2020-educause-horizon-report-teaching-and-learning-edition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3D673F-A03C-AB49-8058-51E2B786F0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9" t="60388" r="1692" b="2594"/>
          <a:stretch/>
        </p:blipFill>
        <p:spPr>
          <a:xfrm>
            <a:off x="1091184" y="1523556"/>
            <a:ext cx="7269642" cy="22498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7F00E1-B377-534B-8B38-95A7F61FBD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7062" y="237744"/>
            <a:ext cx="3150001" cy="177241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2B2D7B8A-98DB-9F44-8D89-8FF844D2AB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58770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82"/>
          <p:cNvSpPr>
            <a:spLocks noGrp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lIns="91440" tIns="91440" rIns="91440" bIns="91440" rtlCol="0">
            <a:noAutofit/>
          </a:bodyPr>
          <a:lstStyle>
            <a:lvl1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>
              <a:buNone/>
            </a:pPr>
            <a:endParaRPr lang="en-US" sz="800" dirty="0"/>
          </a:p>
          <a:p>
            <a:pPr marL="0" lvl="2" indent="0" algn="ctr">
              <a:buNone/>
            </a:pPr>
            <a:r>
              <a:rPr lang="en-US" sz="7200" dirty="0"/>
              <a:t>Key Outcome”</a:t>
            </a:r>
          </a:p>
          <a:p>
            <a:pPr marL="0" lvl="2" indent="0" algn="ctr">
              <a:buNone/>
            </a:pPr>
            <a:endParaRPr lang="en-US" dirty="0"/>
          </a:p>
          <a:p>
            <a:pPr marL="0" lvl="2" indent="0" algn="ctr">
              <a:buNone/>
            </a:pPr>
            <a:r>
              <a:rPr lang="en-US" sz="2800" dirty="0" err="1">
                <a:solidFill>
                  <a:schemeClr val="bg2">
                    <a:lumMod val="50000"/>
                  </a:schemeClr>
                </a:solidFill>
              </a:rPr>
              <a:t>Stadslab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 Rotterdam started in 2019 </a:t>
            </a:r>
          </a:p>
          <a:p>
            <a:pPr marL="0" lvl="2" indent="0" algn="ctr">
              <a:buNone/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an </a:t>
            </a:r>
            <a:r>
              <a:rPr lang="en-US" sz="2800" dirty="0">
                <a:solidFill>
                  <a:srgbClr val="002060"/>
                </a:solidFill>
              </a:rPr>
              <a:t>Open Badge initiative </a:t>
            </a:r>
          </a:p>
          <a:p>
            <a:pPr marL="0" lvl="2" indent="0" algn="ctr">
              <a:buNone/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—as part of the SURF </a:t>
            </a:r>
            <a:r>
              <a:rPr lang="en-US" sz="2800" dirty="0" err="1">
                <a:solidFill>
                  <a:schemeClr val="bg2">
                    <a:lumMod val="50000"/>
                  </a:schemeClr>
                </a:solidFill>
              </a:rPr>
              <a:t>EduBadges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 pilot— </a:t>
            </a:r>
          </a:p>
          <a:p>
            <a:pPr marL="0" lvl="2" indent="0" algn="ctr">
              <a:buNone/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to provide open </a:t>
            </a:r>
            <a:r>
              <a:rPr lang="en-US" sz="2800" dirty="0">
                <a:solidFill>
                  <a:srgbClr val="FF0000"/>
                </a:solidFill>
              </a:rPr>
              <a:t>educational pathways 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for </a:t>
            </a:r>
          </a:p>
          <a:p>
            <a:pPr marL="0" lvl="2" indent="0" algn="ctr">
              <a:buNone/>
            </a:pP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the </a:t>
            </a:r>
            <a:r>
              <a:rPr lang="en-US" sz="2800" dirty="0">
                <a:solidFill>
                  <a:srgbClr val="FF0000"/>
                </a:solidFill>
              </a:rPr>
              <a:t>next generation of learners</a:t>
            </a:r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. </a:t>
            </a:r>
          </a:p>
          <a:p>
            <a:pPr marL="0" lvl="2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</a:p>
          <a:p>
            <a:pPr marL="0" lvl="2" indent="0" algn="ctr">
              <a:buNone/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</a:rPr>
              <a:t>  </a:t>
            </a:r>
          </a:p>
          <a:p>
            <a:pPr lvl="2"/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28BF3DD-097F-BF4B-B667-19DB8D268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494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82"/>
          <p:cNvSpPr>
            <a:spLocks noGrp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vert="horz" lIns="91440" tIns="91440" rIns="91440" bIns="91440" rtlCol="0">
            <a:noAutofit/>
          </a:bodyPr>
          <a:lstStyle>
            <a:lvl1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71450" indent="-17145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+"/>
              <a:defRPr sz="1100" i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0">
              <a:buNone/>
            </a:pPr>
            <a:endParaRPr lang="en-US" sz="800" dirty="0"/>
          </a:p>
          <a:p>
            <a:pPr marL="0" lvl="2" indent="0" algn="ctr">
              <a:buNone/>
            </a:pPr>
            <a:r>
              <a:rPr lang="en-US" sz="7200" dirty="0"/>
              <a:t>Digital Badges”</a:t>
            </a:r>
            <a:endParaRPr lang="en-US" dirty="0"/>
          </a:p>
          <a:p>
            <a:pPr marL="0" lvl="2" indent="0" algn="ctr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Semantics aside, </a:t>
            </a:r>
          </a:p>
          <a:p>
            <a:pPr marL="0" lvl="2" indent="0" algn="ctr">
              <a:buNone/>
            </a:pPr>
            <a:r>
              <a:rPr lang="en-US" sz="2400" dirty="0">
                <a:solidFill>
                  <a:srgbClr val="002060"/>
                </a:solidFill>
              </a:rPr>
              <a:t>open badges or micro-credentials </a:t>
            </a:r>
          </a:p>
          <a:p>
            <a:pPr marL="0" lvl="2" indent="0" algn="ctr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will be the </a:t>
            </a:r>
            <a:r>
              <a:rPr lang="en-US" sz="2400" dirty="0">
                <a:solidFill>
                  <a:srgbClr val="FF0000"/>
                </a:solidFill>
              </a:rPr>
              <a:t>upcoming gold standard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for </a:t>
            </a:r>
            <a:r>
              <a:rPr lang="en-US" sz="2400" dirty="0">
                <a:solidFill>
                  <a:srgbClr val="FF0000"/>
                </a:solidFill>
              </a:rPr>
              <a:t>learners </a:t>
            </a:r>
          </a:p>
          <a:p>
            <a:pPr marL="0" lvl="2" indent="0" algn="ctr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—students and teachers alike— </a:t>
            </a:r>
          </a:p>
          <a:p>
            <a:pPr marL="0" lvl="2" indent="0" algn="ctr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as to create their own pathways </a:t>
            </a:r>
          </a:p>
          <a:p>
            <a:pPr marL="0" lvl="2" indent="0" algn="ctr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to the careers of the future, </a:t>
            </a:r>
          </a:p>
          <a:p>
            <a:pPr marL="0" lvl="2" indent="0" algn="ctr">
              <a:buNone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some of which have yet to be imagined. </a:t>
            </a:r>
          </a:p>
          <a:p>
            <a:pPr marL="0" lvl="2" indent="0" algn="ctr">
              <a:buNone/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</a:rPr>
              <a:t>  </a:t>
            </a:r>
          </a:p>
          <a:p>
            <a:pPr lvl="2"/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39E4FEB-36D7-DD47-95A7-40726440E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59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AAB388E0-4814-4B41-8627-72D945531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632363B-BB29-5F4F-84EE-B14528E814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953" y="327004"/>
            <a:ext cx="7981319" cy="448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520897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AAB388E0-4814-4B41-8627-72D9455319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8A226531-A9AE-114E-B809-7B5E0338F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2000" y="666750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652357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14CD2D36-D1A1-BB4F-B5A3-6706566A3E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00" t="7135" r="3933" b="13293"/>
          <a:stretch/>
        </p:blipFill>
        <p:spPr>
          <a:xfrm>
            <a:off x="79644" y="631734"/>
            <a:ext cx="8984712" cy="299923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D2FEB18-88F0-B842-A113-1334492EC4EC}"/>
              </a:ext>
            </a:extLst>
          </p:cNvPr>
          <p:cNvSpPr/>
          <p:nvPr/>
        </p:nvSpPr>
        <p:spPr>
          <a:xfrm>
            <a:off x="188976" y="3988546"/>
            <a:ext cx="8436864" cy="5232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http://sites.psu.edu/informationliteracybadges/wp-content/uploads/sites/13774/2014/07/L3_System_Overview.jpg</a:t>
            </a:r>
            <a:endParaRPr lang="en-GB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52CF48A-F236-0C43-8494-622817BD51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3780" y="110725"/>
            <a:ext cx="4445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076247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12726</TotalTime>
  <Words>380</Words>
  <Application>Microsoft Macintosh PowerPoint</Application>
  <PresentationFormat>On-screen Show (16:9)</PresentationFormat>
  <Paragraphs>94</Paragraphs>
  <Slides>35</Slides>
  <Notes>24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Century Gothic</vt:lpstr>
      <vt:lpstr>Times New Roman</vt:lpstr>
      <vt:lpstr>simple-light</vt:lpstr>
      <vt:lpstr>Preparing  Open Educational Pathways   for   the Next Generation  of Learners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Digital Badges  By means of Open Badges, learners can navigate educational pathways and stack badges in so-called digital backpacks to earn certifiable competencies, indicating progressive learning achievement.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Thesis Proposal</dc:title>
  <dc:creator>robvdw</dc:creator>
  <cp:lastModifiedBy>RobvdW</cp:lastModifiedBy>
  <cp:revision>960</cp:revision>
  <dcterms:modified xsi:type="dcterms:W3CDTF">2020-03-26T20:44:10Z</dcterms:modified>
</cp:coreProperties>
</file>